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89573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Психолого-педагогические проблемы 12-летнего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4572008"/>
            <a:ext cx="4825914" cy="6910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Концептуальные подходы к формированию профессионально-личностной готовности учителя к работе в системе 12-летнего образования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Понятие «образовательная деятельность». </a:t>
            </a:r>
          </a:p>
          <a:p>
            <a:r>
              <a:rPr lang="ru-RU" dirty="0" smtClean="0"/>
              <a:t>Концепция учителя новой формации. </a:t>
            </a:r>
          </a:p>
          <a:p>
            <a:r>
              <a:rPr lang="ru-RU" dirty="0" smtClean="0"/>
              <a:t>Модель учителя профильного обучения. </a:t>
            </a:r>
          </a:p>
          <a:p>
            <a:r>
              <a:rPr lang="ru-RU" dirty="0" smtClean="0"/>
              <a:t>Понятие «дифференциация обучения» и её обеспечение педагогами новой школы. </a:t>
            </a:r>
          </a:p>
          <a:p>
            <a:r>
              <a:rPr lang="ru-RU" dirty="0" smtClean="0"/>
              <a:t>«Мониторинг образовательного процесса» и его обеспечение педагогическим коллективом. </a:t>
            </a:r>
          </a:p>
          <a:p>
            <a:r>
              <a:rPr lang="ru-RU" dirty="0" smtClean="0"/>
              <a:t>Проведение итоговой аттестации обучающихся.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203739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формы и методы </a:t>
            </a:r>
            <a:r>
              <a:rPr lang="ru-RU" sz="2800" dirty="0" err="1" smtClean="0"/>
              <a:t>профориентационной</a:t>
            </a:r>
            <a:r>
              <a:rPr lang="ru-RU" sz="2800" dirty="0" smtClean="0"/>
              <a:t> работы в системе 12-летнего образования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928934"/>
            <a:ext cx="7267604" cy="3526802"/>
          </a:xfrm>
        </p:spPr>
        <p:txBody>
          <a:bodyPr/>
          <a:lstStyle/>
          <a:p>
            <a:r>
              <a:rPr lang="ru-RU" dirty="0" smtClean="0"/>
              <a:t>Формы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работы. </a:t>
            </a:r>
          </a:p>
          <a:p>
            <a:r>
              <a:rPr lang="ru-RU" dirty="0" smtClean="0"/>
              <a:t>Основные методы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работы. </a:t>
            </a:r>
          </a:p>
          <a:p>
            <a:r>
              <a:rPr lang="ru-RU" dirty="0" smtClean="0"/>
              <a:t>Профессиональная ориентация.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1823076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Перспективы организации </a:t>
            </a:r>
            <a:r>
              <a:rPr lang="ru-RU" sz="2400" dirty="0" err="1" smtClean="0"/>
              <a:t>предпрофильной</a:t>
            </a:r>
            <a:r>
              <a:rPr lang="ru-RU" sz="2400" dirty="0" smtClean="0"/>
              <a:t> и профильной подготовки учащихся в рамках взаимодействия учебных заведений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7239000" cy="3500462"/>
          </a:xfrm>
        </p:spPr>
        <p:txBody>
          <a:bodyPr/>
          <a:lstStyle/>
          <a:p>
            <a:r>
              <a:rPr lang="ru-RU" dirty="0" smtClean="0"/>
              <a:t>Система  специализированной подготовки в старших классах общеобразовательной школы (профильное обучение). </a:t>
            </a:r>
          </a:p>
          <a:p>
            <a:r>
              <a:rPr lang="ru-RU" dirty="0" smtClean="0"/>
              <a:t>Система ресурсных центров профильного обучения. </a:t>
            </a:r>
          </a:p>
          <a:p>
            <a:r>
              <a:rPr lang="ru-RU" dirty="0" smtClean="0"/>
              <a:t>Экспериментальная модель взаимодействия учебных заведений.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1751638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Управление образованием в 12-летней школе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7267604" cy="3883992"/>
          </a:xfrm>
        </p:spPr>
        <p:txBody>
          <a:bodyPr/>
          <a:lstStyle/>
          <a:p>
            <a:r>
              <a:rPr lang="ru-RU" dirty="0" smtClean="0"/>
              <a:t>Сущность понятия «управление образованием». </a:t>
            </a:r>
          </a:p>
          <a:p>
            <a:r>
              <a:rPr lang="ru-RU" dirty="0" smtClean="0"/>
              <a:t>Принципы управления в системе 12-летнего образования. </a:t>
            </a:r>
          </a:p>
          <a:p>
            <a:r>
              <a:rPr lang="ru-RU" dirty="0" smtClean="0"/>
              <a:t>Функции управления в системе 12-летнего образования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16802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Психолого-педагогическое обеспечение 12-летнего образования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7267604" cy="4169744"/>
          </a:xfrm>
        </p:spPr>
        <p:txBody>
          <a:bodyPr/>
          <a:lstStyle/>
          <a:p>
            <a:r>
              <a:rPr lang="ru-RU" dirty="0" smtClean="0"/>
              <a:t>Учет физиологических и психологических особенностей учащихся при отборе содержания. </a:t>
            </a:r>
          </a:p>
          <a:p>
            <a:r>
              <a:rPr lang="ru-RU" dirty="0" smtClean="0"/>
              <a:t>Формирование </a:t>
            </a:r>
            <a:r>
              <a:rPr lang="ru-RU" dirty="0" err="1" smtClean="0"/>
              <a:t>здоровьесберегающей</a:t>
            </a:r>
            <a:r>
              <a:rPr lang="ru-RU" dirty="0" smtClean="0"/>
              <a:t> среды и условия ее функционирования. </a:t>
            </a:r>
          </a:p>
          <a:p>
            <a:r>
              <a:rPr lang="ru-RU" dirty="0" smtClean="0"/>
              <a:t>Выбор профиля обучения на основе комплексной диагностики. </a:t>
            </a:r>
          </a:p>
          <a:p>
            <a:r>
              <a:rPr lang="ru-RU" dirty="0" smtClean="0"/>
              <a:t>Работа педагога-психолога с родителями.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2966084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Инновационные процессы в системе повышения профессиональной компетентности педагогических кадров 12-летнего образования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429000"/>
            <a:ext cx="7267604" cy="3026736"/>
          </a:xfrm>
        </p:spPr>
        <p:txBody>
          <a:bodyPr/>
          <a:lstStyle/>
          <a:p>
            <a:r>
              <a:rPr lang="ru-RU" dirty="0" smtClean="0"/>
              <a:t>Инновационные формы и средства</a:t>
            </a:r>
            <a:r>
              <a:rPr lang="ru-RU" b="1" dirty="0" smtClean="0"/>
              <a:t> </a:t>
            </a:r>
            <a:r>
              <a:rPr lang="ru-RU" dirty="0" smtClean="0"/>
              <a:t>повышения профессиональной компетентности педагогических кадров. </a:t>
            </a:r>
          </a:p>
          <a:p>
            <a:r>
              <a:rPr lang="ru-RU" dirty="0" smtClean="0"/>
              <a:t>Инновационные методы переподготовки кадрового резерва.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1537324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Система оценки достижения результатов образования обучающихся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7196166" cy="4384058"/>
          </a:xfrm>
        </p:spPr>
        <p:txBody>
          <a:bodyPr/>
          <a:lstStyle/>
          <a:p>
            <a:r>
              <a:rPr lang="ru-RU" dirty="0" smtClean="0"/>
              <a:t>Внешняя и внутренняя оценка учебных достижений обучающихся. </a:t>
            </a:r>
          </a:p>
          <a:p>
            <a:r>
              <a:rPr lang="ru-RU" dirty="0" smtClean="0"/>
              <a:t>Промежуточный государственный контроль. </a:t>
            </a:r>
          </a:p>
          <a:p>
            <a:r>
              <a:rPr lang="ru-RU" dirty="0" smtClean="0"/>
              <a:t>12-бальный диапазон оценок. </a:t>
            </a:r>
          </a:p>
          <a:p>
            <a:r>
              <a:rPr lang="ru-RU" dirty="0" err="1" smtClean="0"/>
              <a:t>Портфолио</a:t>
            </a:r>
            <a:r>
              <a:rPr lang="ru-RU" dirty="0" smtClean="0"/>
              <a:t> как способ представления учебных и социально-значимых достижений обучающихся. </a:t>
            </a:r>
          </a:p>
          <a:p>
            <a:r>
              <a:rPr lang="ru-RU" dirty="0" smtClean="0"/>
              <a:t>Виды </a:t>
            </a:r>
            <a:r>
              <a:rPr lang="ru-RU" dirty="0" err="1" smtClean="0"/>
              <a:t>портфолио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96582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Перспективы развития системы 12-летнего образования в Республике Казахстан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Мировые тенденции развития системы образования. </a:t>
            </a:r>
          </a:p>
          <a:p>
            <a:r>
              <a:rPr lang="ru-RU" dirty="0" smtClean="0"/>
              <a:t>Модернизация среднего образования РК через переход на 12-летнее образование. </a:t>
            </a:r>
          </a:p>
          <a:p>
            <a:r>
              <a:rPr lang="ru-RU" dirty="0" smtClean="0"/>
              <a:t>Зарубежный опыт функционирования системы 12-летнего образования. </a:t>
            </a:r>
          </a:p>
          <a:p>
            <a:r>
              <a:rPr lang="ru-RU" dirty="0" smtClean="0"/>
              <a:t>Эксперимент по введению системы 12-летнего образования в РК.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7124728" cy="11430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Основные направления Концепции 12-летнего образования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00306"/>
            <a:ext cx="7267604" cy="3955430"/>
          </a:xfrm>
        </p:spPr>
        <p:txBody>
          <a:bodyPr/>
          <a:lstStyle/>
          <a:p>
            <a:r>
              <a:rPr lang="ru-RU" dirty="0" smtClean="0"/>
              <a:t>Цели и задачи Концепции. </a:t>
            </a:r>
          </a:p>
          <a:p>
            <a:r>
              <a:rPr lang="ru-RU" dirty="0" smtClean="0"/>
              <a:t>Структура и основное содержание Концепции.</a:t>
            </a:r>
          </a:p>
          <a:p>
            <a:r>
              <a:rPr lang="ru-RU" dirty="0" smtClean="0"/>
              <a:t>Основные этапы реализации Концепции. </a:t>
            </a:r>
          </a:p>
          <a:p>
            <a:r>
              <a:rPr lang="ru-RU" dirty="0" smtClean="0"/>
              <a:t>Профильное обучение в 12-летней школе. </a:t>
            </a:r>
          </a:p>
          <a:p>
            <a:r>
              <a:rPr lang="ru-RU" dirty="0" smtClean="0"/>
              <a:t>Ожидаемые результаты. 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Предпрофильная</a:t>
            </a:r>
            <a:r>
              <a:rPr lang="ru-RU" sz="2400" dirty="0" smtClean="0"/>
              <a:t> подготовка и профильное обучение в системе 12-летнего образования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Понятие «</a:t>
            </a:r>
            <a:r>
              <a:rPr lang="ru-RU" dirty="0" err="1" smtClean="0"/>
              <a:t>предпрофильной</a:t>
            </a:r>
            <a:r>
              <a:rPr lang="ru-RU" dirty="0" smtClean="0"/>
              <a:t> подготовки». </a:t>
            </a:r>
          </a:p>
          <a:p>
            <a:r>
              <a:rPr lang="ru-RU" dirty="0" smtClean="0"/>
              <a:t>Понятия «направление обучения», «профильный предмет», «профильное обучение», «профессиональная ориентация». </a:t>
            </a:r>
          </a:p>
          <a:p>
            <a:r>
              <a:rPr lang="ru-RU" dirty="0" err="1" smtClean="0"/>
              <a:t>Предпрофильная</a:t>
            </a:r>
            <a:r>
              <a:rPr lang="ru-RU" dirty="0" smtClean="0"/>
              <a:t> подготовка учащихся. </a:t>
            </a:r>
          </a:p>
          <a:p>
            <a:r>
              <a:rPr lang="ru-RU" dirty="0" smtClean="0"/>
              <a:t>Профильная подготовка учащихся в системе 12-летнего образования. </a:t>
            </a:r>
          </a:p>
          <a:p>
            <a:r>
              <a:rPr lang="ru-RU" dirty="0" smtClean="0"/>
              <a:t>Направления профильного обучения.</a:t>
            </a:r>
          </a:p>
          <a:p>
            <a:r>
              <a:rPr lang="ru-RU" dirty="0" smtClean="0"/>
              <a:t>Курсы по выбору.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Законодательно-нормативная основа системы 12-летнего образования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Закон Республики Казахстан «Об образовании» (27.07.2007.- № 319-III ЗРК)</a:t>
            </a:r>
            <a:r>
              <a:rPr lang="ru-RU" b="1" dirty="0" smtClean="0"/>
              <a:t>. </a:t>
            </a:r>
          </a:p>
          <a:p>
            <a:r>
              <a:rPr lang="ru-RU" dirty="0" smtClean="0"/>
              <a:t>Закон Республики Казахстан</a:t>
            </a:r>
            <a:r>
              <a:rPr lang="ru-RU" b="1" dirty="0" smtClean="0"/>
              <a:t> </a:t>
            </a:r>
            <a:r>
              <a:rPr lang="ru-RU" dirty="0" smtClean="0"/>
              <a:t>«О языках в Республике Казахстан» (11.07. 1997 г. № 151 – 1). </a:t>
            </a:r>
          </a:p>
          <a:p>
            <a:r>
              <a:rPr lang="ru-RU" dirty="0" smtClean="0"/>
              <a:t>Государственная программа развития образования в  РК на 2005-2010 гг.(11.10.2004 г, №1459)</a:t>
            </a:r>
            <a:r>
              <a:rPr lang="ru-RU" b="1" dirty="0" smtClean="0"/>
              <a:t>. </a:t>
            </a:r>
          </a:p>
          <a:p>
            <a:r>
              <a:rPr lang="ru-RU" dirty="0" smtClean="0"/>
              <a:t>Послание Президента РК Н.Назарбаева народу Казахстана от 1 марта 2006 года «Стратегия вхождения Казахстана в число 50-ти наиболее конкурентоспособных стран мира».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Послание Президента РК Н.Назарбаева народу Казахстана от 28 февраля 2007 года «Новый Казахстан в новом мире».  </a:t>
            </a:r>
          </a:p>
          <a:p>
            <a:r>
              <a:rPr lang="ru-RU" dirty="0" smtClean="0"/>
              <a:t>Постановление Правительства РК «О порядке разработки, утверждения и сроках действия государственных общеобязательных стандартов» от 02.09.1999 года №1290. </a:t>
            </a:r>
          </a:p>
          <a:p>
            <a:r>
              <a:rPr lang="ru-RU" dirty="0" smtClean="0"/>
              <a:t>ГОСО РК 2.003 – 2002. ГОСО РК 2.003.- 2007. Основные положения нового ГОСО.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68006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Цели, задачи и структура 12-летней школы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7267604" cy="53127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Целевой компонент 12-летнего образования. </a:t>
            </a:r>
          </a:p>
          <a:p>
            <a:r>
              <a:rPr lang="ru-RU" dirty="0" smtClean="0"/>
              <a:t>Задачи 12-летней школы. </a:t>
            </a:r>
          </a:p>
          <a:p>
            <a:r>
              <a:rPr lang="ru-RU" dirty="0" smtClean="0"/>
              <a:t>Структура новой школы. </a:t>
            </a:r>
          </a:p>
          <a:p>
            <a:r>
              <a:rPr lang="ru-RU" dirty="0" smtClean="0"/>
              <a:t>Уровни образования, действующих на основе принципа преемственности и непрерывности образования. </a:t>
            </a:r>
          </a:p>
          <a:p>
            <a:r>
              <a:rPr lang="ru-RU" dirty="0" smtClean="0"/>
              <a:t>Уровень начального образования в новой школе и его задачи. </a:t>
            </a:r>
          </a:p>
          <a:p>
            <a:r>
              <a:rPr lang="ru-RU" dirty="0" smtClean="0"/>
              <a:t>Уровень основного среднего образования и его задачи. </a:t>
            </a:r>
          </a:p>
          <a:p>
            <a:r>
              <a:rPr lang="ru-RU" dirty="0" smtClean="0"/>
              <a:t>Уровень среднего образования и его задачи. </a:t>
            </a:r>
          </a:p>
          <a:p>
            <a:r>
              <a:rPr lang="ru-RU" dirty="0" smtClean="0"/>
              <a:t>Основное назначение каждого уровня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Компетентностный</a:t>
            </a:r>
            <a:r>
              <a:rPr lang="ru-RU" sz="2400" dirty="0" smtClean="0"/>
              <a:t> подход к построению содержания образования в 12-летней школе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Три этапа в становлении </a:t>
            </a:r>
            <a:r>
              <a:rPr lang="ru-RU" dirty="0" err="1" smtClean="0"/>
              <a:t>компетентностного</a:t>
            </a:r>
            <a:r>
              <a:rPr lang="ru-RU" dirty="0" smtClean="0"/>
              <a:t> подхода в образовании. Стратегическая, социальная, социолингвистическая, языковая и учебная компетентности.</a:t>
            </a:r>
          </a:p>
          <a:p>
            <a:r>
              <a:rPr lang="ru-RU" dirty="0" smtClean="0"/>
              <a:t> Основные направления обновления содержания образования. </a:t>
            </a:r>
          </a:p>
          <a:p>
            <a:r>
              <a:rPr lang="ru-RU" dirty="0" smtClean="0"/>
              <a:t>Ожидаемые ключевые компетенции выпускника новой школы. </a:t>
            </a:r>
          </a:p>
          <a:p>
            <a:r>
              <a:rPr lang="ru-RU" dirty="0" smtClean="0"/>
              <a:t>Понятие «образовательная область». 7 образовательных областей, изучаемых в 12-летней школе.</a:t>
            </a:r>
            <a:r>
              <a:rPr lang="ru-RU" b="1" dirty="0" smtClean="0"/>
              <a:t> </a:t>
            </a:r>
            <a:r>
              <a:rPr lang="ru-RU" dirty="0" smtClean="0"/>
              <a:t>Базовое содержание образовательных областей.</a:t>
            </a:r>
            <a:r>
              <a:rPr lang="ru-RU" b="1" dirty="0" smtClean="0"/>
              <a:t> </a:t>
            </a:r>
            <a:r>
              <a:rPr lang="ru-RU" dirty="0" smtClean="0"/>
              <a:t>Знания, умения и навыки  как результаты обучения (по образовательным областям). </a:t>
            </a:r>
          </a:p>
          <a:p>
            <a:r>
              <a:rPr lang="ru-RU" dirty="0" smtClean="0"/>
              <a:t>Особенности содержания образования на старшей ступени обучения.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Ключевые компетентности как результаты обучения в 12-летней школе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Понятия «компетентность» и «компетенция». </a:t>
            </a:r>
          </a:p>
          <a:p>
            <a:r>
              <a:rPr lang="ru-RU" dirty="0" smtClean="0"/>
              <a:t>Социализация личности. </a:t>
            </a:r>
          </a:p>
          <a:p>
            <a:r>
              <a:rPr lang="ru-RU" dirty="0" smtClean="0"/>
              <a:t>Компетентность разрешения проблем. </a:t>
            </a:r>
          </a:p>
          <a:p>
            <a:r>
              <a:rPr lang="ru-RU" dirty="0" smtClean="0"/>
              <a:t>Понятие «</a:t>
            </a:r>
            <a:r>
              <a:rPr lang="ru-RU" dirty="0" err="1" smtClean="0"/>
              <a:t>самоменеджмент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Информационная компетентность. </a:t>
            </a:r>
          </a:p>
          <a:p>
            <a:r>
              <a:rPr lang="ru-RU" dirty="0" smtClean="0"/>
              <a:t>Коммуникативная компетентность. </a:t>
            </a:r>
          </a:p>
          <a:p>
            <a:r>
              <a:rPr lang="ru-RU" dirty="0" smtClean="0"/>
              <a:t>Содержание компетентностей по уровням обучения.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Требования к максимальной учебной нагрузке обучающихся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Оптимальный режим учебной недели. </a:t>
            </a:r>
          </a:p>
          <a:p>
            <a:r>
              <a:rPr lang="ru-RU" dirty="0" smtClean="0"/>
              <a:t>Учебный год и учебные четверти. </a:t>
            </a:r>
          </a:p>
          <a:p>
            <a:r>
              <a:rPr lang="ru-RU" dirty="0" smtClean="0"/>
              <a:t>Понятия «предметно-пространственная среда, «учебная программа», «учебный план», «типовой учебный план». </a:t>
            </a:r>
          </a:p>
          <a:p>
            <a:r>
              <a:rPr lang="ru-RU" dirty="0" smtClean="0"/>
              <a:t>Нормативные сроки освоения общеобразовательных учебных программ по учебному плану (УП). </a:t>
            </a:r>
          </a:p>
          <a:p>
            <a:r>
              <a:rPr lang="ru-RU" dirty="0" smtClean="0"/>
              <a:t>Типовые учебные планы (</a:t>
            </a:r>
            <a:r>
              <a:rPr lang="ru-RU" dirty="0" err="1" smtClean="0"/>
              <a:t>ТУПы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Максимальный объём аудиторной и внеаудиторной недельной учебной нагрузки. </a:t>
            </a:r>
          </a:p>
          <a:p>
            <a:r>
              <a:rPr lang="ru-RU" dirty="0" smtClean="0"/>
              <a:t>Нагрузки вариативного компонента.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</TotalTime>
  <Words>743</Words>
  <Application>Microsoft Office PowerPoint</Application>
  <PresentationFormat>Экран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   Психолого-педагогические проблемы 12-летнего образования</vt:lpstr>
      <vt:lpstr>Перспективы развития системы 12-летнего образования в Республике Казахстан</vt:lpstr>
      <vt:lpstr>Основные направления Концепции 12-летнего образования</vt:lpstr>
      <vt:lpstr>Предпрофильная подготовка и профильное обучение в системе 12-летнего образования</vt:lpstr>
      <vt:lpstr>Законодательно-нормативная основа системы 12-летнего образования </vt:lpstr>
      <vt:lpstr>Цели, задачи и структура 12-летней школы </vt:lpstr>
      <vt:lpstr>Компетентностный подход к построению содержания образования в 12-летней школе </vt:lpstr>
      <vt:lpstr>Ключевые компетентности как результаты обучения в 12-летней школе </vt:lpstr>
      <vt:lpstr>Требования к максимальной учебной нагрузке обучающихся </vt:lpstr>
      <vt:lpstr>Концептуальные подходы к формированию профессионально-личностной готовности учителя к работе в системе 12-летнего образования </vt:lpstr>
      <vt:lpstr>Основные формы и методы профориентационной работы в системе 12-летнего образования </vt:lpstr>
      <vt:lpstr>Перспективы организации предпрофильной и профильной подготовки учащихся в рамках взаимодействия учебных заведений </vt:lpstr>
      <vt:lpstr>Управление образованием в 12-летней школе </vt:lpstr>
      <vt:lpstr>Психолого-педагогическое обеспечение 12-летнего образования</vt:lpstr>
      <vt:lpstr>Инновационные процессы в системе повышения профессиональной компетентности педагогических кадров 12-летнего образования </vt:lpstr>
      <vt:lpstr>Система оценки достижения результатов образования обучающихся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Психолого-педагогические проблемы 12-летнего образования</dc:title>
  <dc:creator>1</dc:creator>
  <cp:lastModifiedBy>admin</cp:lastModifiedBy>
  <cp:revision>10</cp:revision>
  <dcterms:created xsi:type="dcterms:W3CDTF">2009-08-26T16:06:21Z</dcterms:created>
  <dcterms:modified xsi:type="dcterms:W3CDTF">2021-01-05T19:44:30Z</dcterms:modified>
</cp:coreProperties>
</file>